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409" r:id="rId3"/>
    <p:sldId id="410" r:id="rId4"/>
    <p:sldId id="411" r:id="rId5"/>
    <p:sldId id="412" r:id="rId6"/>
    <p:sldId id="413" r:id="rId7"/>
    <p:sldId id="414" r:id="rId8"/>
    <p:sldId id="415" r:id="rId9"/>
    <p:sldId id="416" r:id="rId10"/>
    <p:sldId id="41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38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8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1.xml"/><Relationship Id="rId3" Type="http://schemas.openxmlformats.org/officeDocument/2006/relationships/image" Target="../media/image1.png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4.xml"/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7.xml"/><Relationship Id="rId4" Type="http://schemas.openxmlformats.org/officeDocument/2006/relationships/image" Target="../media/image4.png"/><Relationship Id="rId3" Type="http://schemas.openxmlformats.org/officeDocument/2006/relationships/image" Target="../media/image1.png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0.xml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3.xml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6.xml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9.xml"/><Relationship Id="rId4" Type="http://schemas.openxmlformats.org/officeDocument/2006/relationships/image" Target="../media/image8.png"/><Relationship Id="rId3" Type="http://schemas.openxmlformats.org/officeDocument/2006/relationships/image" Target="../media/image1.png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" y="3810"/>
            <a:ext cx="12197080" cy="6854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65350" y="1181735"/>
            <a:ext cx="767842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400" dirty="0">
                <a:latin typeface="+mj-ea"/>
                <a:ea typeface="+mj-ea"/>
                <a:sym typeface="+mn-ea"/>
              </a:rPr>
              <a:t>English 118:  GRP Presentation</a:t>
            </a:r>
            <a:endParaRPr lang="en-US" sz="5400" dirty="0">
              <a:latin typeface="+mj-ea"/>
              <a:ea typeface="+mj-ea"/>
            </a:endParaRPr>
          </a:p>
          <a:p>
            <a:endParaRPr lang="zh-CN" altLang="en-US" sz="5400"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14015" y="3301365"/>
            <a:ext cx="63696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dirty="0">
                <a:sym typeface="+mn-ea"/>
              </a:rPr>
              <a:t>Student</a:t>
            </a:r>
            <a:r>
              <a:rPr lang="en-US">
                <a:sym typeface="+mn-ea"/>
              </a:rPr>
              <a:t>: Zhan Yu</a:t>
            </a:r>
            <a:endParaRPr lang="en-US" dirty="0"/>
          </a:p>
          <a:p>
            <a:pPr algn="ctr"/>
            <a:r>
              <a:rPr lang="en-US" dirty="0">
                <a:sym typeface="+mn-ea"/>
              </a:rPr>
              <a:t>Instructor:  T. Nuckolls</a:t>
            </a:r>
            <a:endParaRPr lang="en-US" dirty="0"/>
          </a:p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77640" y="4470400"/>
            <a:ext cx="4053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Topic: Teenage Criminal </a:t>
            </a:r>
            <a:r>
              <a:rPr lang="en-US" altLang="zh-CN" sz="2000"/>
              <a:t>Behavior</a:t>
            </a:r>
            <a:endParaRPr lang="en-US" altLang="zh-CN" sz="2000"/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" y="635"/>
            <a:ext cx="12197080" cy="6854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650" y="1684655"/>
            <a:ext cx="6415405" cy="42652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01875" y="205105"/>
            <a:ext cx="72840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/>
              <a:t>RQ: How can society best reduce rate of juvenile delinquency</a:t>
            </a:r>
            <a:endParaRPr lang="en-US" altLang="zh-CN" sz="3600"/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" y="0"/>
            <a:ext cx="12197080" cy="6854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7310" y="944880"/>
            <a:ext cx="77920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Thesis: P</a:t>
            </a:r>
            <a:r>
              <a:rPr lang="en-US" altLang="zh-CN" sz="2400">
                <a:sym typeface="+mn-ea"/>
              </a:rPr>
              <a:t>roviding teenager with a better family environment is potentially the best solution for society to reduce teenage crime rate, which is better than promoting </a:t>
            </a:r>
            <a:r>
              <a:rPr lang="en-US" altLang="zh-CN" sz="2400"/>
              <a:t>school education and having strong bond with good peers.</a:t>
            </a:r>
            <a:endParaRPr lang="en-US" altLang="zh-CN" sz="2400"/>
          </a:p>
        </p:txBody>
      </p:sp>
      <p:sp>
        <p:nvSpPr>
          <p:cNvPr id="6" name="文本框 5"/>
          <p:cNvSpPr txBox="1"/>
          <p:nvPr/>
        </p:nvSpPr>
        <p:spPr>
          <a:xfrm>
            <a:off x="1336675" y="3642360"/>
            <a:ext cx="77927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sym typeface="+mn-ea"/>
              </a:rPr>
              <a:t>I.  </a:t>
            </a:r>
            <a:r>
              <a:rPr lang="en-US" altLang="zh-CN"/>
              <a:t>Promotion school education is an common solution.</a:t>
            </a:r>
            <a:endParaRPr lang="en-US" altLang="zh-CN"/>
          </a:p>
          <a:p>
            <a:r>
              <a:rPr lang="en-US" dirty="0">
                <a:sym typeface="+mn-ea"/>
              </a:rPr>
              <a:t>II. </a:t>
            </a:r>
            <a:r>
              <a:rPr lang="en-US" altLang="zh-CN">
                <a:sym typeface="+mn-ea"/>
              </a:rPr>
              <a:t>having relationship with better peers is a better one.</a:t>
            </a:r>
            <a:endParaRPr lang="en-US" altLang="zh-CN"/>
          </a:p>
          <a:p>
            <a:r>
              <a:rPr lang="en-US" dirty="0">
                <a:sym typeface="+mn-ea"/>
              </a:rPr>
              <a:t>III.Improving family environment is the most effective measure.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" y="635"/>
            <a:ext cx="12197080" cy="6854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0595" y="436880"/>
            <a:ext cx="58718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Backgroud information</a:t>
            </a:r>
            <a:endParaRPr lang="en-US" altLang="zh-CN" sz="4000"/>
          </a:p>
        </p:txBody>
      </p:sp>
      <p:sp>
        <p:nvSpPr>
          <p:cNvPr id="6" name="文本框 5"/>
          <p:cNvSpPr txBox="1"/>
          <p:nvPr/>
        </p:nvSpPr>
        <p:spPr>
          <a:xfrm>
            <a:off x="950595" y="1717040"/>
            <a:ext cx="6512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Severe problems to society and individuals</a:t>
            </a:r>
            <a:endParaRPr lang="en-US" altLang="zh-CN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95" y="2354580"/>
            <a:ext cx="5768340" cy="41173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48195" y="2621280"/>
            <a:ext cx="410464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40% keeping arms, stealing, and drug addiction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Labelled as “deliquent family”</a:t>
            </a:r>
            <a:endParaRPr lang="en-US" altLang="zh-CN" sz="3200"/>
          </a:p>
        </p:txBody>
      </p: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" y="0"/>
            <a:ext cx="12197080" cy="6854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30" y="1960880"/>
            <a:ext cx="6016625" cy="39712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2280" y="599440"/>
            <a:ext cx="62585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Point 1: Promoting</a:t>
            </a:r>
            <a:r>
              <a:rPr lang="en-US" altLang="zh-CN" sz="2800"/>
              <a:t> school eduction is a common solution</a:t>
            </a:r>
            <a:endParaRPr lang="en-US" altLang="zh-CN" sz="2800"/>
          </a:p>
        </p:txBody>
      </p:sp>
      <p:sp>
        <p:nvSpPr>
          <p:cNvPr id="7" name="文本框 6"/>
          <p:cNvSpPr txBox="1"/>
          <p:nvPr/>
        </p:nvSpPr>
        <p:spPr>
          <a:xfrm>
            <a:off x="7675880" y="2357120"/>
            <a:ext cx="358648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A. Provide healthy living habit and information.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B. Chance to engage in extra-curricular activities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C. Live and contact with successful people.</a:t>
            </a:r>
            <a:endParaRPr lang="en-US" altLang="zh-CN" sz="2400"/>
          </a:p>
        </p:txBody>
      </p:sp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" y="635"/>
            <a:ext cx="12197080" cy="6854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5955" y="558800"/>
            <a:ext cx="68065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Point 2: Stressing healthy peer interaction is a better solution.</a:t>
            </a:r>
            <a:endParaRPr lang="en-US" altLang="zh-CN" sz="2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95" y="1877060"/>
            <a:ext cx="6294755" cy="41738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76515" y="2442210"/>
            <a:ext cx="35864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A. Long time interacting with peers -- deeply influence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B. </a:t>
            </a:r>
            <a:r>
              <a:rPr lang="en-US" altLang="zh-CN" sz="2400">
                <a:sym typeface="+mn-ea"/>
              </a:rPr>
              <a:t>School -- place gathers peers</a:t>
            </a:r>
            <a:endParaRPr lang="en-US" altLang="zh-CN" sz="2400"/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" y="635"/>
            <a:ext cx="12197080" cy="6854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5155" y="508000"/>
            <a:ext cx="6817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Point 3: Improving teenager's family environment is potentially the most effective solution.</a:t>
            </a:r>
            <a:endParaRPr lang="en-US" altLang="zh-CN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55" y="1925955"/>
            <a:ext cx="6353175" cy="41738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27315" y="2243455"/>
            <a:ext cx="348488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A. Intact family ensures teenager's better personal development.</a:t>
            </a:r>
            <a:endParaRPr lang="en-US" altLang="zh-CN" sz="2800"/>
          </a:p>
          <a:p>
            <a:endParaRPr lang="en-US" altLang="zh-CN" sz="2800"/>
          </a:p>
          <a:p>
            <a:r>
              <a:rPr lang="en-US" altLang="zh-CN" sz="2800"/>
              <a:t>B. Guide teenager to have better peer groups.</a:t>
            </a:r>
            <a:endParaRPr lang="en-US" altLang="zh-CN" sz="2800"/>
          </a:p>
        </p:txBody>
      </p:sp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" y="635"/>
            <a:ext cx="12197080" cy="6854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76755" y="914400"/>
            <a:ext cx="80060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Conclusion: Society should reduce teenage crime rate by ensuring better family environment for teenagers due to its high efficiency.</a:t>
            </a:r>
            <a:endParaRPr lang="en-US" altLang="zh-CN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220" y="2451735"/>
            <a:ext cx="7169150" cy="39858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" y="0"/>
            <a:ext cx="12197080" cy="6854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75"/>
            <a:ext cx="12192000" cy="68262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1513</Words>
  <Application>WPS 演示</Application>
  <PresentationFormat>宽屏</PresentationFormat>
  <Paragraphs>83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SimSun</vt:lpstr>
      <vt:lpstr>Wingdings</vt:lpstr>
      <vt:lpstr>Microsoft YaHei</vt:lpstr>
      <vt:lpstr>Wingdings</vt:lpstr>
      <vt:lpstr>Arial Unicode MS</vt:lpstr>
      <vt:lpstr>Calibri</vt:lpstr>
      <vt:lpstr>Office 主题​​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湛</cp:lastModifiedBy>
  <cp:revision>161</cp:revision>
  <dcterms:created xsi:type="dcterms:W3CDTF">2019-06-19T02:08:00Z</dcterms:created>
  <dcterms:modified xsi:type="dcterms:W3CDTF">2020-10-21T17:47:52Z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